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87" r:id="rId3"/>
    <p:sldId id="279" r:id="rId4"/>
    <p:sldId id="276" r:id="rId5"/>
    <p:sldId id="300" r:id="rId6"/>
    <p:sldId id="301" r:id="rId7"/>
    <p:sldId id="302" r:id="rId8"/>
    <p:sldId id="303" r:id="rId9"/>
    <p:sldId id="304" r:id="rId10"/>
    <p:sldId id="306" r:id="rId11"/>
    <p:sldId id="305" r:id="rId12"/>
    <p:sldId id="29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78C"/>
    <a:srgbClr val="0C60C6"/>
    <a:srgbClr val="FEF8AC"/>
    <a:srgbClr val="6ABAEC"/>
    <a:srgbClr val="C8CAD2"/>
    <a:srgbClr val="BFC1CB"/>
    <a:srgbClr val="B1B3BF"/>
    <a:srgbClr val="FEF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554"/>
  </p:normalViewPr>
  <p:slideViewPr>
    <p:cSldViewPr snapToGrid="0" snapToObjects="1">
      <p:cViewPr varScale="1">
        <p:scale>
          <a:sx n="108" d="100"/>
          <a:sy n="108" d="100"/>
        </p:scale>
        <p:origin x="50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F1586-80E2-9C4E-BB57-B13B45A031DA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CC31-0486-7A4E-80FF-0C524C929E8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6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CCC31-0486-7A4E-80FF-0C524C929E8A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CCC31-0486-7A4E-80FF-0C524C929E8A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9DA09-69F2-8F49-B269-16CC89DE2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A0EC47-4E18-C74A-BC8A-6EAF5ECA7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51DAB4-AEB3-3642-85EF-8A7B9968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0E9125-0FDA-574A-9EA3-4F83A626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F4C273-D8D2-274E-9CD8-D58EA57C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92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A1827-2E34-1F4D-9E3E-87B7EDE2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24A9CA-8256-944A-9DB5-67742E1DB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470956-CECA-2C4B-AE8A-6EBE8541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E75C99-23D1-ED4E-9EE3-094CD1FA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ECF909-C3A5-454F-9CC1-C7BA9547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60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EBB9D4A-E811-6449-83A2-6195CB847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C28C03-2337-2B48-8AED-74314173E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035D8-C0DC-8143-95B2-375BFAD2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6BAADA-99C9-F24A-BF89-C1A867A8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40BE13-F5BE-3448-9440-C8A6FC65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72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7863B-62E5-F64C-98DB-58C50487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FE3D93-B23B-B942-983E-C56EF0165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B31548-12BA-1E46-8815-B6B2D0781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AE5511-CB7A-3E46-BB54-966205E8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41EF-F2A9-1E46-A6F7-2AF73766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08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C87A2-66AD-6141-8286-EE556445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51869F-9E2E-B74B-8E01-2012E8402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227E17-B1E3-DF46-B364-EF9E70C6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9FA3EB-F7A0-E345-B9FC-3E0B7C9E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D60F28-8BCA-6748-83DB-B89EA5EC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8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7B4D1-083B-F94E-B9BF-1C7542C1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BF7B81-0FFF-3B47-95DE-96EF7E482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17DCE5-1DDB-9D43-8322-7C9AF6729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C314FA-0409-6846-8280-5225E879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48B53D-4F23-6944-9801-75434CB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DB4409-1789-6345-AB11-83E232BD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78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1C847F-66EA-3D47-988C-19BFE1C1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CF3195-D912-114C-AA30-493895D48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4FCAB7-C0C9-344B-A73D-5823238F1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ECCEA7-6557-1D45-8510-30816F49D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E8FE2D-7752-CA43-878C-CCE0E786D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F70240-E9A0-0F49-A35D-838A8745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7A9ED7-86D9-BF45-A2F1-BF59AC98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E08EAC-A734-5F40-9357-66188B32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30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E37BB-574A-BC49-97B3-A1735BEE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1C1299-F7F3-4F47-BB7F-B7B05BA6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87462F-75BD-584B-B6F3-CB9A0DAE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96FD3F-B1A2-8E48-B734-B508E33E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04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336D0E-4F21-C445-A149-9D2A0F34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5AC452-A409-4D4A-BEE4-74BDAB4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9BB137-F5CB-B448-AA1E-711ED3CD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901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B7671-29C9-F348-9C85-8164B3F5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CCB7A6-5CFF-DE44-BD1B-D57B9C527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FC7A648-7149-EA48-9637-235306334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2E730-4346-2B42-A3F5-0684A779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761704-292A-3845-9133-038EE9C3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D5B272-34AA-FF40-B059-E14EEB20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1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32CADA-61DB-0043-A9E8-598F3725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E3BF28F-21E2-5341-9DBD-CCF59B920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DB6289-0B63-AE44-B6BA-62CF5937F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D2D3FC-2521-A943-8476-2B64AD86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187A56-D50E-064D-A002-C6F0C47E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24CA6D-04D2-F648-B40D-A90A3989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26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0F283-A34D-C74E-982A-D7BE4648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DBEEDB-C1A2-AD4A-BF14-05A82940C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94EDD2-4BDB-F346-BBE0-1996EAF72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00DCC-387D-7D48-B040-2EC502328654}" type="datetimeFigureOut">
              <a:rPr lang="ru-RU" smtClean="0"/>
              <a:pPr/>
              <a:t>08.12.2019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EF05A8-820D-4148-91ED-5907C5E47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340B74-BB27-BA46-86F9-DC48758EB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D8BC-6637-FE4B-82B6-D3246E32DE7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09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jpe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br.com/ru/company/pt/blog/323294/" TargetMode="Externa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Наташа\корел\сувалкина\фото подборка\rpa-banner-carri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Наташа\корел\сувалкина\презентация НЕЙРОНКИ\ДОД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"/>
            <a:ext cx="12220143" cy="685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1018026" y="235304"/>
            <a:ext cx="10737837" cy="3336264"/>
            <a:chOff x="1693718" y="459881"/>
            <a:chExt cx="9556173" cy="2969119"/>
          </a:xfrm>
        </p:grpSpPr>
        <p:pic>
          <p:nvPicPr>
            <p:cNvPr id="9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1693718" y="459881"/>
              <a:ext cx="2601191" cy="2969119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8974"/>
            <a:stretch/>
          </p:blipFill>
          <p:spPr bwMode="auto">
            <a:xfrm>
              <a:off x="4294909" y="459881"/>
              <a:ext cx="6954982" cy="2969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Прямоугольник 10"/>
          <p:cNvSpPr/>
          <p:nvPr/>
        </p:nvSpPr>
        <p:spPr>
          <a:xfrm>
            <a:off x="2446715" y="2459152"/>
            <a:ext cx="813816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8800" b="1" dirty="0">
                <a:solidFill>
                  <a:srgbClr val="FEF8A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ООП,</a:t>
            </a:r>
            <a:r>
              <a:rPr lang="ru-RU" sz="6000" b="1" dirty="0">
                <a:solidFill>
                  <a:srgbClr val="FEF8A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6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продолжение</a:t>
            </a:r>
          </a:p>
        </p:txBody>
      </p:sp>
    </p:spTree>
    <p:extLst>
      <p:ext uri="{BB962C8B-B14F-4D97-AF65-F5344CB8AC3E}">
        <p14:creationId xmlns:p14="http://schemas.microsoft.com/office/powerpoint/2010/main" val="359410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31418" r="32243" b="2263"/>
          <a:stretch/>
        </p:blipFill>
        <p:spPr bwMode="auto">
          <a:xfrm>
            <a:off x="7" y="0"/>
            <a:ext cx="1936369" cy="217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20"/>
          <p:cNvGrpSpPr/>
          <p:nvPr/>
        </p:nvGrpSpPr>
        <p:grpSpPr>
          <a:xfrm>
            <a:off x="0" y="6123159"/>
            <a:ext cx="12192000" cy="710239"/>
            <a:chOff x="0" y="0"/>
            <a:chExt cx="12192000" cy="710239"/>
          </a:xfrm>
        </p:grpSpPr>
        <p:pic>
          <p:nvPicPr>
            <p:cNvPr id="2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" t="67267" b="633"/>
          <a:stretch/>
        </p:blipFill>
        <p:spPr bwMode="auto">
          <a:xfrm>
            <a:off x="8896574" y="0"/>
            <a:ext cx="3295426" cy="105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Прямоугольник 33"/>
          <p:cNvSpPr/>
          <p:nvPr/>
        </p:nvSpPr>
        <p:spPr>
          <a:xfrm>
            <a:off x="0" y="1483222"/>
            <a:ext cx="12192000" cy="493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2705456" y="284914"/>
            <a:ext cx="61911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Покрытие тестами</a:t>
            </a:r>
          </a:p>
        </p:txBody>
      </p:sp>
      <p:pic>
        <p:nvPicPr>
          <p:cNvPr id="20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35" y="-123494"/>
            <a:ext cx="1707230" cy="1707230"/>
          </a:xfrm>
          <a:prstGeom prst="rect">
            <a:avLst/>
          </a:prstGeom>
          <a:noFill/>
        </p:spPr>
      </p:pic>
      <p:pic>
        <p:nvPicPr>
          <p:cNvPr id="14" name="Рисунок 1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B62D38F-DE14-5F46-8B68-CB1630E35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588" y="1483222"/>
            <a:ext cx="9643409" cy="4936507"/>
          </a:xfrm>
          <a:prstGeom prst="rect">
            <a:avLst/>
          </a:prstGeom>
        </p:spPr>
      </p:pic>
      <p:pic>
        <p:nvPicPr>
          <p:cNvPr id="15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1483222"/>
            <a:ext cx="12191994" cy="493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01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3" t="6708" r="62066" b="2263"/>
          <a:stretch/>
        </p:blipFill>
        <p:spPr bwMode="auto">
          <a:xfrm>
            <a:off x="660062" y="0"/>
            <a:ext cx="296671" cy="29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3F3471F-EA02-3249-96D3-6B7CE1738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65"/>
          <a:stretch>
            <a:fillRect/>
          </a:stretch>
        </p:blipFill>
        <p:spPr>
          <a:xfrm>
            <a:off x="-3" y="2990274"/>
            <a:ext cx="12192003" cy="3867728"/>
          </a:xfrm>
          <a:prstGeom prst="rect">
            <a:avLst/>
          </a:prstGeom>
        </p:spPr>
      </p:pic>
      <p:pic>
        <p:nvPicPr>
          <p:cNvPr id="9" name="Google Shape;153;p19" descr="D:\Наташа\корел\сувалкина\презентация НЕЙРОНКИ\ДОД\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60062" cy="298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F3471F-EA02-3249-96D3-6B7CE1738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0" y="3240610"/>
            <a:ext cx="11531938" cy="2989269"/>
          </a:xfrm>
          <a:prstGeom prst="rect">
            <a:avLst/>
          </a:prstGeom>
        </p:spPr>
      </p:pic>
      <p:pic>
        <p:nvPicPr>
          <p:cNvPr id="11" name="Google Shape;151;p19" descr="D:\Наташа\корел\сувалкина\презентация НЕЙРОНКИ\ДОД\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4162138" y="-1171866"/>
            <a:ext cx="3867727" cy="121920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ик 13"/>
          <p:cNvSpPr/>
          <p:nvPr/>
        </p:nvSpPr>
        <p:spPr>
          <a:xfrm>
            <a:off x="1090519" y="471735"/>
            <a:ext cx="4679486" cy="2336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ru-RU" sz="4800" dirty="0">
                <a:solidFill>
                  <a:srgbClr val="74778C"/>
                </a:solidFill>
                <a:latin typeface="Century Gothic" pitchFamily="34" charset="0"/>
                <a:ea typeface="Verdana" panose="020B0604030504040204" pitchFamily="34" charset="0"/>
                <a:cs typeface="Century Gothic"/>
                <a:sym typeface="Century Gothic"/>
              </a:rPr>
              <a:t>КАК СЧИТАТЬ</a:t>
            </a:r>
          </a:p>
          <a:p>
            <a:pPr>
              <a:lnSpc>
                <a:spcPct val="90000"/>
              </a:lnSpc>
            </a:pPr>
            <a:r>
              <a:rPr lang="ru-RU" sz="5400" b="1" dirty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ПОКРЫТИЕ</a:t>
            </a:r>
          </a:p>
          <a:p>
            <a:pPr>
              <a:lnSpc>
                <a:spcPct val="90000"/>
              </a:lnSpc>
            </a:pPr>
            <a:r>
              <a:rPr lang="ru-RU" sz="5400" b="1" dirty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ТЕСТАМИ?</a:t>
            </a:r>
          </a:p>
        </p:txBody>
      </p:sp>
      <p:pic>
        <p:nvPicPr>
          <p:cNvPr id="15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484770" y="-123494"/>
            <a:ext cx="1707230" cy="17072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0" y="1967760"/>
            <a:ext cx="12190680" cy="167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10000"/>
              </a:lnSpc>
            </a:pPr>
            <a:r>
              <a:rPr lang="ru-RU" sz="9600" b="1" strike="noStrike" spc="-1">
                <a:solidFill>
                  <a:srgbClr val="FFFFFF"/>
                </a:solidFill>
                <a:latin typeface="Century Gothic"/>
                <a:ea typeface="Century Gothic"/>
              </a:rPr>
              <a:t>СПАСИБО</a:t>
            </a:r>
            <a:endParaRPr lang="ru-RU" sz="9600" b="0" strike="noStrike" spc="-1">
              <a:latin typeface="Arial"/>
            </a:endParaRPr>
          </a:p>
        </p:txBody>
      </p:sp>
      <p:grpSp>
        <p:nvGrpSpPr>
          <p:cNvPr id="16" name="Group 2"/>
          <p:cNvGrpSpPr/>
          <p:nvPr/>
        </p:nvGrpSpPr>
        <p:grpSpPr>
          <a:xfrm>
            <a:off x="0" y="0"/>
            <a:ext cx="8673120" cy="6856560"/>
            <a:chOff x="0" y="0"/>
            <a:chExt cx="8673120" cy="6856560"/>
          </a:xfrm>
        </p:grpSpPr>
        <p:pic>
          <p:nvPicPr>
            <p:cNvPr id="20" name="Google Shape;294;p29"/>
            <p:cNvPicPr/>
            <p:nvPr/>
          </p:nvPicPr>
          <p:blipFill>
            <a:blip r:embed="rId2"/>
            <a:srcRect l="4788" r="28690"/>
            <a:stretch/>
          </p:blipFill>
          <p:spPr>
            <a:xfrm>
              <a:off x="0" y="0"/>
              <a:ext cx="8673120" cy="6135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Google Shape;295;p29"/>
            <p:cNvPicPr/>
            <p:nvPr/>
          </p:nvPicPr>
          <p:blipFill>
            <a:blip r:embed="rId2"/>
            <a:srcRect l="4788" t="85194" r="28690"/>
            <a:stretch/>
          </p:blipFill>
          <p:spPr>
            <a:xfrm>
              <a:off x="0" y="5226480"/>
              <a:ext cx="8673120" cy="16300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oogle Shape;296;p29"/>
          <p:cNvPicPr/>
          <p:nvPr/>
        </p:nvPicPr>
        <p:blipFill>
          <a:blip r:embed="rId3"/>
          <a:stretch/>
        </p:blipFill>
        <p:spPr>
          <a:xfrm>
            <a:off x="0" y="0"/>
            <a:ext cx="6226200" cy="6856560"/>
          </a:xfrm>
          <a:prstGeom prst="rect">
            <a:avLst/>
          </a:prstGeom>
          <a:ln>
            <a:noFill/>
          </a:ln>
        </p:spPr>
      </p:pic>
      <p:pic>
        <p:nvPicPr>
          <p:cNvPr id="25" name="Google Shape;297;p29"/>
          <p:cNvPicPr/>
          <p:nvPr/>
        </p:nvPicPr>
        <p:blipFill>
          <a:blip r:embed="rId3"/>
          <a:stretch/>
        </p:blipFill>
        <p:spPr>
          <a:xfrm>
            <a:off x="0" y="0"/>
            <a:ext cx="6226200" cy="6856560"/>
          </a:xfrm>
          <a:prstGeom prst="rect">
            <a:avLst/>
          </a:prstGeom>
          <a:ln>
            <a:noFill/>
          </a:ln>
        </p:spPr>
      </p:pic>
      <p:pic>
        <p:nvPicPr>
          <p:cNvPr id="26" name="Google Shape;298;p29"/>
          <p:cNvPicPr/>
          <p:nvPr/>
        </p:nvPicPr>
        <p:blipFill>
          <a:blip r:embed="rId3"/>
          <a:stretch/>
        </p:blipFill>
        <p:spPr>
          <a:xfrm>
            <a:off x="0" y="0"/>
            <a:ext cx="6226200" cy="6856560"/>
          </a:xfrm>
          <a:prstGeom prst="rect">
            <a:avLst/>
          </a:prstGeom>
          <a:ln>
            <a:noFill/>
          </a:ln>
        </p:spPr>
      </p:pic>
      <p:pic>
        <p:nvPicPr>
          <p:cNvPr id="27" name="Google Shape;299;p29"/>
          <p:cNvPicPr/>
          <p:nvPr/>
        </p:nvPicPr>
        <p:blipFill>
          <a:blip r:embed="rId3"/>
          <a:stretch/>
        </p:blipFill>
        <p:spPr>
          <a:xfrm>
            <a:off x="0" y="0"/>
            <a:ext cx="6226200" cy="6856560"/>
          </a:xfrm>
          <a:prstGeom prst="rect">
            <a:avLst/>
          </a:prstGeom>
          <a:ln>
            <a:noFill/>
          </a:ln>
        </p:spPr>
      </p:pic>
      <p:sp>
        <p:nvSpPr>
          <p:cNvPr id="28" name="CustomShape 3"/>
          <p:cNvSpPr/>
          <p:nvPr/>
        </p:nvSpPr>
        <p:spPr>
          <a:xfrm>
            <a:off x="5165280" y="0"/>
            <a:ext cx="7025400" cy="685656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4"/>
          <p:cNvSpPr/>
          <p:nvPr/>
        </p:nvSpPr>
        <p:spPr>
          <a:xfrm>
            <a:off x="2399760" y="4732200"/>
            <a:ext cx="6134040" cy="78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u-RU" sz="7200" b="1" strike="noStrike" spc="-1">
                <a:solidFill>
                  <a:srgbClr val="FFFFFF"/>
                </a:solidFill>
                <a:latin typeface="Verdana"/>
                <a:ea typeface="Verdana"/>
              </a:rPr>
              <a:t>Спасибо</a:t>
            </a:r>
            <a:endParaRPr lang="ru-RU" sz="7200" b="0" strike="noStrike" spc="-1">
              <a:latin typeface="Arial"/>
            </a:endParaRPr>
          </a:p>
        </p:txBody>
      </p:sp>
      <p:sp>
        <p:nvSpPr>
          <p:cNvPr id="30" name="CustomShape 5"/>
          <p:cNvSpPr/>
          <p:nvPr/>
        </p:nvSpPr>
        <p:spPr>
          <a:xfrm>
            <a:off x="2399760" y="5707080"/>
            <a:ext cx="8565480" cy="78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u-RU" sz="7200" b="1" strike="noStrike" spc="-1">
                <a:solidFill>
                  <a:srgbClr val="FFFFFF"/>
                </a:solidFill>
                <a:latin typeface="Verdana"/>
                <a:ea typeface="Verdana"/>
              </a:rPr>
              <a:t>За внимание</a:t>
            </a:r>
            <a:endParaRPr lang="ru-RU" sz="7200" b="0" strike="noStrike" spc="-1">
              <a:latin typeface="Arial"/>
            </a:endParaRPr>
          </a:p>
        </p:txBody>
      </p:sp>
      <p:pic>
        <p:nvPicPr>
          <p:cNvPr id="31" name="Google Shape;303;p29"/>
          <p:cNvPicPr/>
          <p:nvPr/>
        </p:nvPicPr>
        <p:blipFill>
          <a:blip r:embed="rId4"/>
          <a:stretch/>
        </p:blipFill>
        <p:spPr>
          <a:xfrm>
            <a:off x="534600" y="4619880"/>
            <a:ext cx="1785600" cy="1662120"/>
          </a:xfrm>
          <a:prstGeom prst="rect">
            <a:avLst/>
          </a:prstGeom>
          <a:ln>
            <a:noFill/>
          </a:ln>
        </p:spPr>
      </p:pic>
      <p:sp>
        <p:nvSpPr>
          <p:cNvPr id="32" name="CustomShape 6"/>
          <p:cNvSpPr/>
          <p:nvPr/>
        </p:nvSpPr>
        <p:spPr>
          <a:xfrm>
            <a:off x="7191720" y="4669560"/>
            <a:ext cx="4998960" cy="6465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7"/>
          <p:cNvSpPr/>
          <p:nvPr/>
        </p:nvSpPr>
        <p:spPr>
          <a:xfrm>
            <a:off x="9564120" y="5654880"/>
            <a:ext cx="2626560" cy="6465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56316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31418" r="32243" b="2263"/>
          <a:stretch/>
        </p:blipFill>
        <p:spPr bwMode="auto">
          <a:xfrm>
            <a:off x="7" y="0"/>
            <a:ext cx="1936369" cy="217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20"/>
          <p:cNvGrpSpPr/>
          <p:nvPr/>
        </p:nvGrpSpPr>
        <p:grpSpPr>
          <a:xfrm>
            <a:off x="0" y="6123159"/>
            <a:ext cx="12192000" cy="710239"/>
            <a:chOff x="0" y="0"/>
            <a:chExt cx="12192000" cy="710239"/>
          </a:xfrm>
        </p:grpSpPr>
        <p:pic>
          <p:nvPicPr>
            <p:cNvPr id="2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" t="67267" b="12346"/>
          <a:stretch/>
        </p:blipFill>
        <p:spPr bwMode="auto">
          <a:xfrm>
            <a:off x="8896574" y="0"/>
            <a:ext cx="3295426" cy="6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Прямоугольник 33"/>
          <p:cNvSpPr/>
          <p:nvPr/>
        </p:nvSpPr>
        <p:spPr>
          <a:xfrm>
            <a:off x="0" y="1658754"/>
            <a:ext cx="12192000" cy="476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B36A778-C786-C146-9D39-F6105F0D9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" y="1521208"/>
            <a:ext cx="12138463" cy="4760975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3826789" y="119229"/>
            <a:ext cx="453842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ООП,</a:t>
            </a:r>
          </a:p>
          <a:p>
            <a:pPr algn="ctr"/>
            <a:r>
              <a:rPr lang="ru-RU" sz="4000" dirty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ea typeface="Verdana"/>
                <a:cs typeface="Verdana"/>
                <a:sym typeface="Verdana"/>
              </a:rPr>
              <a:t>ПОЛИМОРФИЗМ</a:t>
            </a:r>
            <a:endParaRPr lang="ru-RU" sz="4000" b="1" dirty="0">
              <a:solidFill>
                <a:schemeClr val="tx2">
                  <a:lumMod val="75000"/>
                </a:schemeClr>
              </a:solidFill>
              <a:latin typeface="Century Gothic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9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1504224"/>
            <a:ext cx="12191994" cy="491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635" y="-123494"/>
            <a:ext cx="1707230" cy="17072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50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7056763" y="4602365"/>
            <a:ext cx="4638931" cy="987800"/>
            <a:chOff x="-740229" y="6014002"/>
            <a:chExt cx="5156445" cy="1097998"/>
          </a:xfrm>
        </p:grpSpPr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2864" b="67063"/>
            <a:stretch/>
          </p:blipFill>
          <p:spPr bwMode="auto">
            <a:xfrm>
              <a:off x="-740229" y="6014002"/>
              <a:ext cx="36410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" r="58497" b="67063"/>
            <a:stretch/>
          </p:blipFill>
          <p:spPr bwMode="auto">
            <a:xfrm>
              <a:off x="2900791" y="6014002"/>
              <a:ext cx="151542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Группа 16"/>
          <p:cNvGrpSpPr/>
          <p:nvPr/>
        </p:nvGrpSpPr>
        <p:grpSpPr>
          <a:xfrm>
            <a:off x="496306" y="4602365"/>
            <a:ext cx="6560457" cy="987800"/>
            <a:chOff x="-740229" y="6014002"/>
            <a:chExt cx="7292335" cy="1097998"/>
          </a:xfrm>
        </p:grpSpPr>
        <p:pic>
          <p:nvPicPr>
            <p:cNvPr id="1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2864" b="67063"/>
            <a:stretch/>
          </p:blipFill>
          <p:spPr bwMode="auto">
            <a:xfrm>
              <a:off x="-740229" y="6014002"/>
              <a:ext cx="36410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" b="67063"/>
            <a:stretch/>
          </p:blipFill>
          <p:spPr bwMode="auto">
            <a:xfrm>
              <a:off x="2900791" y="6014002"/>
              <a:ext cx="36513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Прямоугольник 20"/>
          <p:cNvSpPr/>
          <p:nvPr/>
        </p:nvSpPr>
        <p:spPr>
          <a:xfrm>
            <a:off x="0" y="0"/>
            <a:ext cx="12191999" cy="4462272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Google Shape;252;p33"/>
          <p:cNvSpPr txBox="1"/>
          <p:nvPr/>
        </p:nvSpPr>
        <p:spPr>
          <a:xfrm>
            <a:off x="496306" y="5137902"/>
            <a:ext cx="11199388" cy="137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4800" b="1" dirty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ООП, ИНКАПСУЛЯЦИЯ</a:t>
            </a:r>
          </a:p>
        </p:txBody>
      </p:sp>
      <p:pic>
        <p:nvPicPr>
          <p:cNvPr id="23" name="Picture 2" descr="D:\Наташа\корел\сувалкина\фото подборка\Big-data-ruta-critica-para-desarrollar-nuevas-oportunidades-de-negoci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8" b="8889"/>
          <a:stretch/>
        </p:blipFill>
        <p:spPr bwMode="auto">
          <a:xfrm>
            <a:off x="496306" y="417461"/>
            <a:ext cx="11199388" cy="484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6" y="417461"/>
            <a:ext cx="11199388" cy="484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0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47;p18"/>
          <p:cNvGrpSpPr/>
          <p:nvPr/>
        </p:nvGrpSpPr>
        <p:grpSpPr>
          <a:xfrm>
            <a:off x="0" y="4523232"/>
            <a:ext cx="12192000" cy="710239"/>
            <a:chOff x="0" y="0"/>
            <a:chExt cx="12192000" cy="710239"/>
          </a:xfrm>
        </p:grpSpPr>
        <p:pic>
          <p:nvPicPr>
            <p:cNvPr id="23" name="Google Shape;148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0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49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3268336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50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6536672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151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4" t="56963" r="26830" b="21412"/>
            <a:stretch/>
          </p:blipFill>
          <p:spPr>
            <a:xfrm>
              <a:off x="9805008" y="0"/>
              <a:ext cx="2386992" cy="7102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152;p18"/>
          <p:cNvSpPr/>
          <p:nvPr/>
        </p:nvSpPr>
        <p:spPr>
          <a:xfrm>
            <a:off x="0" y="0"/>
            <a:ext cx="12191999" cy="469392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6ABA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2;p18"/>
          <p:cNvSpPr/>
          <p:nvPr/>
        </p:nvSpPr>
        <p:spPr>
          <a:xfrm>
            <a:off x="584786" y="451103"/>
            <a:ext cx="11022428" cy="5094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6ABA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53;p18"/>
          <p:cNvSpPr txBox="1"/>
          <p:nvPr/>
        </p:nvSpPr>
        <p:spPr>
          <a:xfrm>
            <a:off x="-1" y="4314844"/>
            <a:ext cx="12191999" cy="219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/>
            <a:r>
              <a:rPr lang="ru-RU" sz="5200" b="1" dirty="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ООП, ИНКАПСУЛЯЦИЯ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0B6EA6B-EA04-E445-BE13-B6266490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9" r="3231"/>
          <a:stretch>
            <a:fillRect/>
          </a:stretch>
        </p:blipFill>
        <p:spPr>
          <a:xfrm>
            <a:off x="834887" y="1047450"/>
            <a:ext cx="10416209" cy="4103458"/>
          </a:xfrm>
          <a:prstGeom prst="rect">
            <a:avLst/>
          </a:prstGeom>
        </p:spPr>
      </p:pic>
      <p:pic>
        <p:nvPicPr>
          <p:cNvPr id="18" name="Google Shape;200;p22" descr="D:\Наташа\корел\сувалкина\презентация НЕЙРОНКИ\ДОД\15.png"/>
          <p:cNvPicPr/>
          <p:nvPr/>
        </p:nvPicPr>
        <p:blipFill>
          <a:blip r:embed="rId4"/>
          <a:stretch/>
        </p:blipFill>
        <p:spPr>
          <a:xfrm>
            <a:off x="584786" y="451103"/>
            <a:ext cx="11022428" cy="5094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090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Наташа\корел\сувалкина\фото подборка\shutterstock_112090079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b="32663"/>
          <a:stretch/>
        </p:blipFill>
        <p:spPr bwMode="auto">
          <a:xfrm>
            <a:off x="2359983" y="0"/>
            <a:ext cx="9832017" cy="32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-21644" y="0"/>
            <a:ext cx="2381249" cy="3291652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Google Shape;252;p33"/>
          <p:cNvSpPr txBox="1"/>
          <p:nvPr/>
        </p:nvSpPr>
        <p:spPr>
          <a:xfrm>
            <a:off x="-21645" y="5446643"/>
            <a:ext cx="12213643" cy="102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120000"/>
              </a:lnSpc>
              <a:buClr>
                <a:schemeClr val="lt1"/>
              </a:buClr>
              <a:buSzPts val="5000"/>
            </a:pPr>
            <a:r>
              <a:rPr lang="en-US" sz="6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PYTEST</a:t>
            </a:r>
            <a:endParaRPr lang="ru-RU" sz="60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412000" y="5010440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983" y="0"/>
            <a:ext cx="9832017" cy="329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52;p33"/>
          <p:cNvSpPr txBox="1"/>
          <p:nvPr/>
        </p:nvSpPr>
        <p:spPr>
          <a:xfrm>
            <a:off x="938110" y="3717401"/>
            <a:ext cx="10315781" cy="102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120000"/>
              </a:lnSpc>
              <a:buClr>
                <a:schemeClr val="lt1"/>
              </a:buClr>
              <a:buSzPts val="5000"/>
            </a:pPr>
            <a:r>
              <a:rPr lang="ru-RU" sz="4400" dirty="0">
                <a:solidFill>
                  <a:srgbClr val="74778C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ТЕСТИРОВАНИЕ КЛАССОВ</a:t>
            </a:r>
          </a:p>
        </p:txBody>
      </p:sp>
      <p:pic>
        <p:nvPicPr>
          <p:cNvPr id="9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00743" y="402123"/>
            <a:ext cx="2539860" cy="2539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501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0" y="6362947"/>
            <a:ext cx="6560457" cy="493900"/>
            <a:chOff x="-740229" y="6563001"/>
            <a:chExt cx="7292335" cy="548999"/>
          </a:xfrm>
        </p:grpSpPr>
        <p:pic>
          <p:nvPicPr>
            <p:cNvPr id="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17901" b="67063"/>
            <a:stretch/>
          </p:blipFill>
          <p:spPr bwMode="auto">
            <a:xfrm>
              <a:off x="-740229" y="6563001"/>
              <a:ext cx="3641015" cy="54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01" b="67063"/>
            <a:stretch/>
          </p:blipFill>
          <p:spPr bwMode="auto">
            <a:xfrm>
              <a:off x="2900791" y="6563001"/>
              <a:ext cx="3651315" cy="54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Прямоугольник 4"/>
          <p:cNvSpPr/>
          <p:nvPr/>
        </p:nvSpPr>
        <p:spPr>
          <a:xfrm>
            <a:off x="6667500" y="2496063"/>
            <a:ext cx="5526650" cy="4361937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-2"/>
            <a:ext cx="390719" cy="1878229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1121"/>
          <a:stretch/>
        </p:blipFill>
        <p:spPr bwMode="auto">
          <a:xfrm>
            <a:off x="8909291" y="-784"/>
            <a:ext cx="3284859" cy="24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D7D1F21-887B-3848-A358-F8D59A228F71}"/>
              </a:ext>
            </a:extLst>
          </p:cNvPr>
          <p:cNvSpPr txBox="1">
            <a:spLocks/>
          </p:cNvSpPr>
          <p:nvPr/>
        </p:nvSpPr>
        <p:spPr>
          <a:xfrm>
            <a:off x="696086" y="708631"/>
            <a:ext cx="4677771" cy="165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 err="1">
                <a:solidFill>
                  <a:srgbClr val="5E60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Pytest</a:t>
            </a:r>
            <a:endParaRPr lang="en-US" sz="6600" b="1" dirty="0">
              <a:solidFill>
                <a:srgbClr val="5E607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 descr="D:\Наташа\корел\сувалкина\фото подборка\brain_mind_neural_network_connections_artificial_intelligence_machine_learning_by_metamorworks_gettyimages-916414870_1200x800-100767999-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32" r="15432"/>
          <a:stretch/>
        </p:blipFill>
        <p:spPr bwMode="auto">
          <a:xfrm>
            <a:off x="5572897" y="518984"/>
            <a:ext cx="6222836" cy="60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Наташа\корел\сувалкина\презентация НЕЙРОНКИ\ДОД\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97" y="529729"/>
            <a:ext cx="6222836" cy="598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0582D9-66EB-3543-B782-DD288946ED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9252"/>
          <a:stretch>
            <a:fillRect/>
          </a:stretch>
        </p:blipFill>
        <p:spPr>
          <a:xfrm>
            <a:off x="5572897" y="496953"/>
            <a:ext cx="6222836" cy="6062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0582D9-66EB-3543-B782-DD288946ED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590" r="48342" b="92133"/>
          <a:stretch>
            <a:fillRect/>
          </a:stretch>
        </p:blipFill>
        <p:spPr>
          <a:xfrm>
            <a:off x="5572897" y="4731026"/>
            <a:ext cx="2119990" cy="590599"/>
          </a:xfrm>
          <a:prstGeom prst="rect">
            <a:avLst/>
          </a:prstGeom>
        </p:spPr>
      </p:pic>
      <p:pic>
        <p:nvPicPr>
          <p:cNvPr id="15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96" y="496954"/>
            <a:ext cx="6222837" cy="606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D48E961-50FB-EF42-A1EC-962DEB87B77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277" r="25957"/>
          <a:stretch>
            <a:fillRect/>
          </a:stretch>
        </p:blipFill>
        <p:spPr>
          <a:xfrm>
            <a:off x="996070" y="2308959"/>
            <a:ext cx="2919947" cy="40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0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0" y="4134181"/>
            <a:ext cx="12192000" cy="710239"/>
            <a:chOff x="0" y="0"/>
            <a:chExt cx="12192000" cy="710239"/>
          </a:xfrm>
        </p:grpSpPr>
        <p:pic>
          <p:nvPicPr>
            <p:cNvPr id="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Прямоугольник 6"/>
          <p:cNvSpPr/>
          <p:nvPr/>
        </p:nvSpPr>
        <p:spPr>
          <a:xfrm>
            <a:off x="0" y="1"/>
            <a:ext cx="12191999" cy="4304868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Google Shape;252;p33"/>
          <p:cNvSpPr txBox="1"/>
          <p:nvPr/>
        </p:nvSpPr>
        <p:spPr>
          <a:xfrm>
            <a:off x="345057" y="4433475"/>
            <a:ext cx="11507637" cy="219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4100" dirty="0">
                <a:solidFill>
                  <a:srgbClr val="617085"/>
                </a:solidFill>
                <a:latin typeface="Century Gothic" pitchFamily="34" charset="0"/>
                <a:ea typeface="Verdana" panose="020B0604030504040204" pitchFamily="34" charset="0"/>
                <a:cs typeface="Century Gothic"/>
                <a:sym typeface="Century Gothic"/>
              </a:rPr>
              <a:t>ТЕСТИРОВАНИЕ КЛАССОВ,</a:t>
            </a:r>
          </a:p>
          <a:p>
            <a:pPr lvl="0" algn="ctr">
              <a:buClr>
                <a:schemeClr val="lt1"/>
              </a:buClr>
              <a:buSzPts val="5000"/>
            </a:pPr>
            <a:r>
              <a:rPr lang="ru-RU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 </a:t>
            </a:r>
            <a:r>
              <a:rPr lang="en-US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UNITTEST</a:t>
            </a:r>
          </a:p>
        </p:txBody>
      </p:sp>
      <p:pic>
        <p:nvPicPr>
          <p:cNvPr id="9" name="Picture 2" descr="D:\Наташа\корел\сувалкина\фото подборка\Manage-the-New-Digital-Workforc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 r="12665"/>
          <a:stretch/>
        </p:blipFill>
        <p:spPr bwMode="auto">
          <a:xfrm>
            <a:off x="496306" y="451103"/>
            <a:ext cx="11188326" cy="459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0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6362947"/>
            <a:ext cx="6560457" cy="493900"/>
            <a:chOff x="-740229" y="6563001"/>
            <a:chExt cx="7292335" cy="548999"/>
          </a:xfrm>
        </p:grpSpPr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17901" b="67063"/>
            <a:stretch/>
          </p:blipFill>
          <p:spPr bwMode="auto">
            <a:xfrm>
              <a:off x="-740229" y="6563001"/>
              <a:ext cx="3641015" cy="54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01" b="67063"/>
            <a:stretch/>
          </p:blipFill>
          <p:spPr bwMode="auto">
            <a:xfrm>
              <a:off x="2900791" y="6563001"/>
              <a:ext cx="3651315" cy="54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Прямоугольник 6"/>
          <p:cNvSpPr/>
          <p:nvPr/>
        </p:nvSpPr>
        <p:spPr>
          <a:xfrm>
            <a:off x="6667500" y="2496063"/>
            <a:ext cx="5526650" cy="4361937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0" y="-2"/>
            <a:ext cx="390719" cy="1878229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1121"/>
          <a:stretch/>
        </p:blipFill>
        <p:spPr bwMode="auto">
          <a:xfrm>
            <a:off x="8909291" y="-784"/>
            <a:ext cx="3284859" cy="24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D7D1F21-887B-3848-A358-F8D59A228F71}"/>
              </a:ext>
            </a:extLst>
          </p:cNvPr>
          <p:cNvSpPr txBox="1">
            <a:spLocks/>
          </p:cNvSpPr>
          <p:nvPr/>
        </p:nvSpPr>
        <p:spPr>
          <a:xfrm>
            <a:off x="696086" y="708631"/>
            <a:ext cx="4677771" cy="165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 err="1">
                <a:solidFill>
                  <a:srgbClr val="5E60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Unittest</a:t>
            </a:r>
            <a:endParaRPr lang="en-US" sz="6600" b="1" dirty="0">
              <a:solidFill>
                <a:srgbClr val="5E607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D48E961-50FB-EF42-A1EC-962DEB87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7" r="25957"/>
          <a:stretch>
            <a:fillRect/>
          </a:stretch>
        </p:blipFill>
        <p:spPr>
          <a:xfrm>
            <a:off x="996070" y="2308959"/>
            <a:ext cx="2919947" cy="4053988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5572896" y="496955"/>
            <a:ext cx="6222837" cy="6062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A64F09-1214-714C-847E-7EFBC01770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519" r="34339"/>
          <a:stretch>
            <a:fillRect/>
          </a:stretch>
        </p:blipFill>
        <p:spPr>
          <a:xfrm>
            <a:off x="6560457" y="1237630"/>
            <a:ext cx="4492032" cy="4686091"/>
          </a:xfrm>
          <a:prstGeom prst="rect">
            <a:avLst/>
          </a:prstGeom>
        </p:spPr>
      </p:pic>
      <p:pic>
        <p:nvPicPr>
          <p:cNvPr id="19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96" y="496954"/>
            <a:ext cx="6222837" cy="606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0" y="4330542"/>
            <a:ext cx="12192000" cy="710239"/>
            <a:chOff x="0" y="0"/>
            <a:chExt cx="12192000" cy="710239"/>
          </a:xfrm>
        </p:grpSpPr>
        <p:pic>
          <p:nvPicPr>
            <p:cNvPr id="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Прямоугольник 6"/>
          <p:cNvSpPr/>
          <p:nvPr/>
        </p:nvSpPr>
        <p:spPr>
          <a:xfrm>
            <a:off x="0" y="0"/>
            <a:ext cx="12191999" cy="4501229"/>
          </a:xfrm>
          <a:prstGeom prst="rect">
            <a:avLst/>
          </a:prstGeom>
          <a:solidFill>
            <a:srgbClr val="203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Google Shape;252;p33"/>
          <p:cNvSpPr txBox="1"/>
          <p:nvPr/>
        </p:nvSpPr>
        <p:spPr>
          <a:xfrm>
            <a:off x="-1" y="5100415"/>
            <a:ext cx="12191999" cy="114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Покрытие тестами</a:t>
            </a:r>
          </a:p>
        </p:txBody>
      </p:sp>
      <p:pic>
        <p:nvPicPr>
          <p:cNvPr id="9" name="Picture 2" descr="D:\Наташа\корел\сувалкина\фото подборка\artificial-intelligence-robo-hand-huma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83" b="2592"/>
          <a:stretch/>
        </p:blipFill>
        <p:spPr bwMode="auto">
          <a:xfrm>
            <a:off x="496306" y="477079"/>
            <a:ext cx="11188326" cy="48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2CDA8E0-9959-1548-B6D6-61DB457CC764}"/>
              </a:ext>
            </a:extLst>
          </p:cNvPr>
          <p:cNvSpPr/>
          <p:nvPr/>
        </p:nvSpPr>
        <p:spPr>
          <a:xfrm>
            <a:off x="2444199" y="6150095"/>
            <a:ext cx="7303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entury Gothic" pitchFamily="34" charset="0"/>
                <a:hlinkClick r:id="rId5"/>
              </a:rPr>
              <a:t>https://habr.com/ru/company/pt/blog/323294/</a:t>
            </a:r>
            <a:endParaRPr lang="ru-RU" sz="2400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3754</TotalTime>
  <Words>53</Words>
  <Application>Microsoft Macintosh PowerPoint</Application>
  <PresentationFormat>Широкоэкранный</PresentationFormat>
  <Paragraphs>22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Ермолов</dc:creator>
  <cp:lastModifiedBy>Дмитрий Ермолов</cp:lastModifiedBy>
  <cp:revision>55</cp:revision>
  <dcterms:created xsi:type="dcterms:W3CDTF">2019-10-05T08:26:02Z</dcterms:created>
  <dcterms:modified xsi:type="dcterms:W3CDTF">2019-12-08T10:51:24Z</dcterms:modified>
</cp:coreProperties>
</file>